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68" r:id="rId4"/>
    <p:sldId id="272" r:id="rId5"/>
    <p:sldId id="265" r:id="rId6"/>
    <p:sldId id="270" r:id="rId7"/>
    <p:sldId id="261" r:id="rId8"/>
    <p:sldId id="271" r:id="rId9"/>
    <p:sldId id="258" r:id="rId10"/>
    <p:sldId id="259" r:id="rId11"/>
    <p:sldId id="260" r:id="rId12"/>
    <p:sldId id="263" r:id="rId13"/>
    <p:sldId id="262" r:id="rId14"/>
    <p:sldId id="264" r:id="rId15"/>
    <p:sldId id="269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1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57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3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B38F-1457-4AA8-B8EC-29CF7A55A29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2C5B1-334C-46CA-95B4-B4C94C9C0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5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iEeMN7vbQ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viacharacter.org/?fbclid=IwAR1-dQERI-aRLpquqDxc7I_UNJ1eqlur-EPhEaujH-j49B70x4_ecRPJCHY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1qJvS8v0T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436" y="692727"/>
            <a:ext cx="10474037" cy="505229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en-US" sz="2800" b="1" dirty="0" smtClean="0">
                <a:latin typeface="Arial Narrow" panose="020B0606020202030204" pitchFamily="34" charset="0"/>
              </a:rPr>
              <a:t/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en-US" sz="2800" b="1" dirty="0" err="1" smtClean="0">
                <a:latin typeface="Arial Narrow" panose="020B0606020202030204" pitchFamily="34" charset="0"/>
              </a:rPr>
              <a:t>Proiect</a:t>
            </a:r>
            <a:r>
              <a:rPr lang="en-US" sz="2800" b="1" dirty="0" smtClean="0">
                <a:latin typeface="Arial Narrow" panose="020B0606020202030204" pitchFamily="34" charset="0"/>
              </a:rPr>
              <a:t> Erasmus+, </a:t>
            </a:r>
            <a:r>
              <a:rPr lang="en-US" sz="2800" b="1" i="1" dirty="0" err="1" smtClean="0">
                <a:latin typeface="Arial Narrow" panose="020B0606020202030204" pitchFamily="34" charset="0"/>
              </a:rPr>
              <a:t>Educație</a:t>
            </a:r>
            <a:r>
              <a:rPr lang="en-US" sz="2800" b="1" i="1" dirty="0" smtClean="0">
                <a:latin typeface="Arial Narrow" panose="020B0606020202030204" pitchFamily="34" charset="0"/>
              </a:rPr>
              <a:t> </a:t>
            </a:r>
            <a:r>
              <a:rPr lang="en-US" sz="2800" b="1" i="1" dirty="0" err="1" smtClean="0">
                <a:latin typeface="Arial Narrow" panose="020B0606020202030204" pitchFamily="34" charset="0"/>
              </a:rPr>
              <a:t>Școlară</a:t>
            </a:r>
            <a:r>
              <a:rPr lang="en-US" sz="2800" b="1" dirty="0" smtClean="0">
                <a:latin typeface="Arial Narrow" panose="020B0606020202030204" pitchFamily="34" charset="0"/>
              </a:rPr>
              <a:t>, </a:t>
            </a:r>
            <a:br>
              <a:rPr lang="en-US" sz="2800" b="1" dirty="0" smtClean="0">
                <a:latin typeface="Arial Narrow" panose="020B0606020202030204" pitchFamily="34" charset="0"/>
              </a:rPr>
            </a:br>
            <a:r>
              <a:rPr lang="en-US" sz="2800" b="1" dirty="0" smtClean="0">
                <a:latin typeface="Arial Narrow" panose="020B0606020202030204" pitchFamily="34" charset="0"/>
              </a:rPr>
              <a:t>2021-1-RO01-KA121-SCH-000008581</a:t>
            </a: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>
                <a:latin typeface="Arial Narrow" panose="020B0606020202030204" pitchFamily="34" charset="0"/>
              </a:rPr>
              <a:t/>
            </a:r>
            <a:br>
              <a:rPr lang="en-US" sz="3200" b="1" dirty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>        </a:t>
            </a:r>
            <a:r>
              <a:rPr lang="en-US" sz="3200" b="1" dirty="0" err="1" smtClean="0">
                <a:latin typeface="Arial Narrow" panose="020B0606020202030204" pitchFamily="34" charset="0"/>
              </a:rPr>
              <a:t>Mobilit</a:t>
            </a:r>
            <a:r>
              <a:rPr lang="ro-RO" sz="3200" b="1" dirty="0" smtClean="0">
                <a:latin typeface="Arial Narrow" panose="020B0606020202030204" pitchFamily="34" charset="0"/>
              </a:rPr>
              <a:t>ăți pentru profesori</a:t>
            </a:r>
            <a:r>
              <a:rPr lang="en-US" sz="3200" b="1" dirty="0" smtClean="0">
                <a:latin typeface="Arial Narrow" panose="020B0606020202030204" pitchFamily="34" charset="0"/>
              </a:rPr>
              <a:t>                                    2021 - 2022</a:t>
            </a:r>
            <a:r>
              <a:rPr lang="ro-RO" sz="3200" b="1" dirty="0" smtClean="0">
                <a:latin typeface="Arial Narrow" panose="020B0606020202030204" pitchFamily="34" charset="0"/>
              </a:rPr>
              <a:t/>
            </a:r>
            <a:br>
              <a:rPr lang="ro-RO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r>
              <a:rPr lang="en-US" sz="3200" b="1" dirty="0" smtClean="0">
                <a:latin typeface="Arial Narrow" panose="020B0606020202030204" pitchFamily="34" charset="0"/>
              </a:rPr>
              <a:t/>
            </a:r>
            <a:br>
              <a:rPr lang="en-US" sz="3200" b="1" dirty="0" smtClean="0">
                <a:latin typeface="Arial Narrow" panose="020B0606020202030204" pitchFamily="34" charset="0"/>
              </a:rPr>
            </a:b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75" y="163539"/>
            <a:ext cx="841321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08" y="163539"/>
            <a:ext cx="1993565" cy="487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744" y="5417152"/>
            <a:ext cx="4090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smtClean="0">
                <a:latin typeface="Arial Narrow" panose="020B0606020202030204" pitchFamily="34" charset="0"/>
              </a:rPr>
              <a:t>     Beneficiar</a:t>
            </a:r>
            <a:r>
              <a:rPr lang="en-US" b="1" dirty="0">
                <a:latin typeface="Arial Narrow" panose="020B0606020202030204" pitchFamily="34" charset="0"/>
              </a:rPr>
              <a:t>: Prof. </a:t>
            </a:r>
            <a:r>
              <a:rPr lang="en-US" b="1" dirty="0" err="1">
                <a:latin typeface="Arial Narrow" panose="020B0606020202030204" pitchFamily="34" charset="0"/>
              </a:rPr>
              <a:t>Denisa-Marinela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</a:rPr>
              <a:t>Toader</a:t>
            </a:r>
            <a:endParaRPr lang="ro-RO" b="1" dirty="0">
              <a:latin typeface="Arial Narrow" panose="020B0606020202030204" pitchFamily="34" charset="0"/>
            </a:endParaRPr>
          </a:p>
          <a:p>
            <a:pPr algn="ctr"/>
            <a:r>
              <a:rPr lang="ro-RO" b="1" dirty="0" smtClean="0">
                <a:latin typeface="Arial Narrow" panose="020B0606020202030204" pitchFamily="34" charset="0"/>
              </a:rPr>
              <a:t>Aria curriculară: Limbă și comunicare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Plutchik’s</a:t>
            </a:r>
            <a:r>
              <a:rPr lang="en-US" dirty="0"/>
              <a:t> Wheel of Emotions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413" y="1237673"/>
            <a:ext cx="7030835" cy="5832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107" y="620030"/>
            <a:ext cx="178018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Ikigai</a:t>
            </a:r>
            <a:r>
              <a:rPr lang="en-US" dirty="0" smtClean="0"/>
              <a:t> Model</a:t>
            </a:r>
            <a:br>
              <a:rPr lang="en-US" dirty="0" smtClean="0"/>
            </a:br>
            <a:r>
              <a:rPr lang="ro-RO" sz="2800" dirty="0" smtClean="0">
                <a:latin typeface="Arial Narrow" panose="020B0606020202030204" pitchFamily="34" charset="0"/>
              </a:rPr>
              <a:t>(</a:t>
            </a:r>
            <a:r>
              <a:rPr lang="en-US" sz="2800" dirty="0" err="1" smtClean="0">
                <a:latin typeface="Arial Narrow" panose="020B0606020202030204" pitchFamily="34" charset="0"/>
              </a:rPr>
              <a:t>exerci</a:t>
            </a:r>
            <a:r>
              <a:rPr lang="ro-RO" sz="2800" dirty="0" smtClean="0">
                <a:latin typeface="Arial Narrow" panose="020B0606020202030204" pitchFamily="34" charset="0"/>
              </a:rPr>
              <a:t>ț</a:t>
            </a:r>
            <a:r>
              <a:rPr lang="en-US" sz="2800" dirty="0" err="1" smtClean="0">
                <a:latin typeface="Arial Narrow" panose="020B0606020202030204" pitchFamily="34" charset="0"/>
              </a:rPr>
              <a:t>iu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introspe</a:t>
            </a:r>
            <a:r>
              <a:rPr lang="ro-RO" sz="2800" dirty="0" smtClean="0">
                <a:latin typeface="Arial Narrow" panose="020B0606020202030204" pitchFamily="34" charset="0"/>
              </a:rPr>
              <a:t>c</a:t>
            </a:r>
            <a:r>
              <a:rPr lang="en-US" sz="2800" dirty="0" smtClean="0">
                <a:latin typeface="Arial Narrow" panose="020B0606020202030204" pitchFamily="34" charset="0"/>
              </a:rPr>
              <a:t>t</a:t>
            </a:r>
            <a:r>
              <a:rPr lang="ro-RO" sz="2800" dirty="0" smtClean="0">
                <a:latin typeface="Arial Narrow" panose="020B0606020202030204" pitchFamily="34" charset="0"/>
              </a:rPr>
              <a:t>i</a:t>
            </a:r>
            <a:r>
              <a:rPr lang="en-US" sz="2800" dirty="0" smtClean="0">
                <a:latin typeface="Arial Narrow" panose="020B0606020202030204" pitchFamily="34" charset="0"/>
              </a:rPr>
              <a:t>v</a:t>
            </a:r>
            <a:r>
              <a:rPr lang="ro-RO" sz="2800" dirty="0" smtClean="0">
                <a:latin typeface="Arial Narrow" panose="020B0606020202030204" pitchFamily="34" charset="0"/>
              </a:rPr>
              <a:t>)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998" y="620030"/>
            <a:ext cx="1780186" cy="134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513" y="254463"/>
            <a:ext cx="6490077" cy="63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623454"/>
            <a:ext cx="4694894" cy="5538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53" y="3661936"/>
            <a:ext cx="3584085" cy="268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254" y="704522"/>
            <a:ext cx="3584085" cy="2688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735" y="2604936"/>
            <a:ext cx="256663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3020969"/>
            <a:ext cx="8144134" cy="1373070"/>
          </a:xfrm>
        </p:spPr>
        <p:txBody>
          <a:bodyPr/>
          <a:lstStyle/>
          <a:p>
            <a:pPr algn="ctr"/>
            <a:r>
              <a:rPr lang="en-US" i="1" dirty="0" smtClean="0"/>
              <a:t>Teachers </a:t>
            </a:r>
            <a:r>
              <a:rPr lang="en-US" i="1" dirty="0"/>
              <a:t>are the real influencers</a:t>
            </a:r>
            <a:r>
              <a:rPr lang="en-US" i="1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(</a:t>
            </a:r>
            <a:r>
              <a:rPr lang="en-US" sz="2400" dirty="0" smtClean="0"/>
              <a:t>Maria </a:t>
            </a:r>
            <a:r>
              <a:rPr lang="en-US" sz="2400" dirty="0"/>
              <a:t>del </a:t>
            </a:r>
            <a:r>
              <a:rPr lang="en-US" sz="2400" dirty="0" smtClean="0"/>
              <a:t>Monte</a:t>
            </a:r>
            <a:r>
              <a:rPr lang="en-US" sz="24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132902" y="237675"/>
            <a:ext cx="9535098" cy="2219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ro-RO" dirty="0" smtClean="0"/>
              <a:t>ÎNCĂ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50468" y="4535054"/>
            <a:ext cx="4700587" cy="35988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www.youtube.com/watch?v=hiiEeMN7vbQ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84623" y="3020969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Mottoul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formato</a:t>
            </a:r>
            <a:r>
              <a:rPr lang="ro-RO" dirty="0" smtClean="0"/>
              <a:t>rului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139" y="1030319"/>
            <a:ext cx="9613861" cy="1080938"/>
          </a:xfrm>
        </p:spPr>
        <p:txBody>
          <a:bodyPr/>
          <a:lstStyle/>
          <a:p>
            <a:pPr algn="ctr"/>
            <a:r>
              <a:rPr lang="en-US" dirty="0" err="1"/>
              <a:t>Cunoaște-ți</a:t>
            </a:r>
            <a:r>
              <a:rPr lang="en-US" dirty="0"/>
              <a:t> </a:t>
            </a:r>
            <a:r>
              <a:rPr lang="en-US" dirty="0" err="1"/>
              <a:t>punctele</a:t>
            </a:r>
            <a:r>
              <a:rPr lang="en-US" dirty="0"/>
              <a:t> </a:t>
            </a:r>
            <a:r>
              <a:rPr lang="en-US" dirty="0" smtClean="0"/>
              <a:t>forte</a:t>
            </a:r>
            <a:r>
              <a:rPr lang="ro-RO" dirty="0" smtClean="0"/>
              <a:t>!</a:t>
            </a:r>
            <a:br>
              <a:rPr lang="ro-RO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6816059" y="2291372"/>
            <a:ext cx="3789363" cy="3598863"/>
          </a:xfrm>
        </p:spPr>
        <p:txBody>
          <a:bodyPr/>
          <a:lstStyle/>
          <a:p>
            <a:pPr marL="0" indent="0">
              <a:buNone/>
            </a:pPr>
            <a:endParaRPr lang="ro-RO" dirty="0" smtClean="0">
              <a:hlinkClick r:id="rId2"/>
            </a:endParaRPr>
          </a:p>
          <a:p>
            <a:pPr marL="0" indent="0">
              <a:buNone/>
            </a:pPr>
            <a:endParaRPr lang="ro-RO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://www.viacharacter.org/?</a:t>
            </a:r>
            <a:r>
              <a:rPr lang="en-US" dirty="0" smtClean="0">
                <a:hlinkClick r:id="rId2"/>
              </a:rPr>
              <a:t>fbclid=IwAR1-dQERI-aRLpquqDxc7I_UNJ1eqlur-EPhEaujH-j49B70x4_ecRPJCHY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32616" y="1109031"/>
            <a:ext cx="165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dirty="0" smtClean="0"/>
              <a:t>Chestionar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07" y="2480920"/>
            <a:ext cx="4377307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</a:t>
            </a:r>
            <a:r>
              <a:rPr lang="en-US" dirty="0" err="1"/>
              <a:t>strategii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stare de bine </a:t>
            </a:r>
            <a:r>
              <a:rPr lang="en-US" dirty="0" err="1" smtClean="0"/>
              <a:t>constantă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99927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Trăieşte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acord</a:t>
            </a:r>
            <a:r>
              <a:rPr lang="en-US" dirty="0"/>
              <a:t> cu </a:t>
            </a:r>
            <a:r>
              <a:rPr lang="en-US" dirty="0" err="1"/>
              <a:t>valorile</a:t>
            </a:r>
            <a:r>
              <a:rPr lang="en-US" dirty="0"/>
              <a:t> tale!</a:t>
            </a:r>
          </a:p>
          <a:p>
            <a:r>
              <a:rPr lang="en-US" dirty="0"/>
              <a:t>2. </a:t>
            </a:r>
            <a:r>
              <a:rPr lang="en-US" dirty="0" err="1"/>
              <a:t>Foloseşte-ţi</a:t>
            </a:r>
            <a:r>
              <a:rPr lang="en-US" dirty="0"/>
              <a:t> </a:t>
            </a:r>
            <a:r>
              <a:rPr lang="en-US" dirty="0" err="1"/>
              <a:t>zilnic</a:t>
            </a:r>
            <a:r>
              <a:rPr lang="en-US" dirty="0"/>
              <a:t> </a:t>
            </a:r>
            <a:r>
              <a:rPr lang="en-US" dirty="0" err="1"/>
              <a:t>punctele</a:t>
            </a:r>
            <a:r>
              <a:rPr lang="en-US" dirty="0"/>
              <a:t> forte!</a:t>
            </a:r>
          </a:p>
          <a:p>
            <a:r>
              <a:rPr lang="en-US" dirty="0"/>
              <a:t>3. </a:t>
            </a:r>
            <a:r>
              <a:rPr lang="en-US" dirty="0" err="1"/>
              <a:t>Fă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din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ce-ţi</a:t>
            </a:r>
            <a:r>
              <a:rPr lang="en-US" dirty="0"/>
              <a:t> place!</a:t>
            </a:r>
          </a:p>
          <a:p>
            <a:r>
              <a:rPr lang="en-US" dirty="0"/>
              <a:t>4.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recunoştinţa</a:t>
            </a:r>
            <a:r>
              <a:rPr lang="en-US" dirty="0"/>
              <a:t>!</a:t>
            </a:r>
          </a:p>
          <a:p>
            <a:r>
              <a:rPr lang="en-US" dirty="0"/>
              <a:t>5. </a:t>
            </a:r>
            <a:r>
              <a:rPr lang="en-US" dirty="0" err="1"/>
              <a:t>Trăieşte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!</a:t>
            </a:r>
          </a:p>
          <a:p>
            <a:r>
              <a:rPr lang="en-US" dirty="0"/>
              <a:t>6. </a:t>
            </a:r>
            <a:r>
              <a:rPr lang="en-US" dirty="0" err="1"/>
              <a:t>Observă-ţi</a:t>
            </a:r>
            <a:r>
              <a:rPr lang="en-US" dirty="0"/>
              <a:t> </a:t>
            </a:r>
            <a:r>
              <a:rPr lang="en-US" dirty="0" err="1"/>
              <a:t>gândurile</a:t>
            </a:r>
            <a:r>
              <a:rPr lang="en-US" dirty="0"/>
              <a:t>, </a:t>
            </a:r>
            <a:r>
              <a:rPr lang="en-US" dirty="0" err="1"/>
              <a:t>emoţiile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comportamentele</a:t>
            </a:r>
            <a:r>
              <a:rPr lang="en-US" dirty="0"/>
              <a:t>!</a:t>
            </a:r>
          </a:p>
          <a:p>
            <a:r>
              <a:rPr lang="en-US" dirty="0"/>
              <a:t>7. </a:t>
            </a:r>
            <a:r>
              <a:rPr lang="en-US" dirty="0" err="1"/>
              <a:t>Petrece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alături</a:t>
            </a:r>
            <a:r>
              <a:rPr lang="en-US" dirty="0"/>
              <a:t> de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dragi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96580" y="867703"/>
            <a:ext cx="15937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dirty="0" err="1" smtClean="0">
                <a:latin typeface="Arial Narrow" panose="020B0606020202030204" pitchFamily="34" charset="0"/>
              </a:rPr>
              <a:t>A</a:t>
            </a:r>
            <a:r>
              <a:rPr lang="en-US" sz="2800" dirty="0" err="1" smtClean="0">
                <a:latin typeface="Arial Narrow" panose="020B0606020202030204" pitchFamily="34" charset="0"/>
              </a:rPr>
              <a:t>ccesibile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endParaRPr lang="ro-RO" sz="2800" dirty="0" smtClean="0">
              <a:latin typeface="Arial Narrow" panose="020B0606020202030204" pitchFamily="34" charset="0"/>
            </a:endParaRPr>
          </a:p>
          <a:p>
            <a:r>
              <a:rPr lang="en-US" sz="2800" dirty="0" err="1" smtClean="0">
                <a:latin typeface="Arial Narrow" panose="020B0606020202030204" pitchFamily="34" charset="0"/>
              </a:rPr>
              <a:t>oricui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93" y="3561080"/>
            <a:ext cx="2769178" cy="27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49" y="628073"/>
            <a:ext cx="9027096" cy="951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>P</a:t>
            </a:r>
            <a:r>
              <a:rPr lang="en-US" dirty="0" err="1" smtClean="0"/>
              <a:t>romov</a:t>
            </a:r>
            <a:r>
              <a:rPr lang="ro-RO" dirty="0" smtClean="0"/>
              <a:t>ând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ro-RO" dirty="0" smtClean="0"/>
              <a:t>area</a:t>
            </a:r>
            <a:r>
              <a:rPr lang="en-US" dirty="0" smtClean="0"/>
              <a:t> </a:t>
            </a:r>
            <a:r>
              <a:rPr lang="en-US" dirty="0"/>
              <a:t>de bine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:</a:t>
            </a:r>
            <a:endParaRPr lang="ro-RO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obținem</a:t>
            </a:r>
            <a:r>
              <a:rPr lang="en-US" dirty="0" smtClean="0"/>
              <a:t> </a:t>
            </a:r>
            <a:r>
              <a:rPr lang="en-US" dirty="0"/>
              <a:t>un act </a:t>
            </a:r>
            <a:r>
              <a:rPr lang="en-US" dirty="0" err="1"/>
              <a:t>educațional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, </a:t>
            </a:r>
            <a:r>
              <a:rPr lang="en-US" dirty="0" err="1"/>
              <a:t>integru</a:t>
            </a:r>
            <a:r>
              <a:rPr lang="en-US" dirty="0"/>
              <a:t>, </a:t>
            </a:r>
            <a:r>
              <a:rPr lang="en-US" dirty="0" err="1"/>
              <a:t>echilibrat</a:t>
            </a:r>
            <a:r>
              <a:rPr lang="en-US" dirty="0"/>
              <a:t> cu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deosebite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sub aspect </a:t>
            </a:r>
            <a:r>
              <a:rPr lang="en-US" dirty="0" err="1"/>
              <a:t>intelectual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personalitatea</a:t>
            </a:r>
            <a:r>
              <a:rPr lang="en-US" dirty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asigură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cetățeni</a:t>
            </a:r>
            <a:r>
              <a:rPr lang="en-US" dirty="0"/>
              <a:t> </a:t>
            </a:r>
            <a:r>
              <a:rPr lang="en-US" dirty="0" err="1"/>
              <a:t>responsabili</a:t>
            </a:r>
            <a:r>
              <a:rPr lang="en-US" dirty="0"/>
              <a:t>, </a:t>
            </a:r>
            <a:r>
              <a:rPr lang="en-US" dirty="0" err="1"/>
              <a:t>conștienți</a:t>
            </a:r>
            <a:r>
              <a:rPr lang="en-US" dirty="0"/>
              <a:t> de </a:t>
            </a:r>
            <a:r>
              <a:rPr lang="en-US" dirty="0" err="1"/>
              <a:t>calitățile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limitele</a:t>
            </a:r>
            <a:r>
              <a:rPr lang="en-US" dirty="0"/>
              <a:t> </a:t>
            </a:r>
            <a:r>
              <a:rPr lang="en-US" dirty="0" err="1"/>
              <a:t>peoprii</a:t>
            </a:r>
            <a:r>
              <a:rPr lang="en-US" dirty="0"/>
              <a:t>, care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integra</a:t>
            </a:r>
            <a:r>
              <a:rPr lang="en-US" dirty="0"/>
              <a:t> cu bine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realitatea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 </a:t>
            </a:r>
            <a:r>
              <a:rPr lang="en-US" dirty="0" err="1"/>
              <a:t>oferită</a:t>
            </a:r>
            <a:r>
              <a:rPr lang="en-US" dirty="0"/>
              <a:t> de </a:t>
            </a:r>
            <a:r>
              <a:rPr lang="en-US" dirty="0" err="1"/>
              <a:t>societatea</a:t>
            </a:r>
            <a:r>
              <a:rPr lang="en-US" dirty="0"/>
              <a:t> </a:t>
            </a:r>
            <a:r>
              <a:rPr lang="en-US" dirty="0" err="1"/>
              <a:t>contemporană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colectivului</a:t>
            </a:r>
            <a:r>
              <a:rPr lang="en-US" dirty="0"/>
              <a:t> </a:t>
            </a:r>
            <a:r>
              <a:rPr lang="en-US" dirty="0" smtClean="0"/>
              <a:t>didactic:</a:t>
            </a:r>
            <a:endParaRPr lang="ro-RO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îmbunătățim</a:t>
            </a:r>
            <a:r>
              <a:rPr lang="en-US" dirty="0" smtClean="0"/>
              <a:t>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școlii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ansamblu</a:t>
            </a:r>
            <a:r>
              <a:rPr lang="en-US" dirty="0" smtClean="0"/>
              <a:t>; </a:t>
            </a:r>
            <a:endParaRPr lang="ro-RO" dirty="0" smtClean="0"/>
          </a:p>
          <a:p>
            <a:r>
              <a:rPr lang="en-US" dirty="0" err="1" smtClean="0"/>
              <a:t>creștem</a:t>
            </a:r>
            <a:r>
              <a:rPr lang="en-US" dirty="0" smtClean="0"/>
              <a:t>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actului</a:t>
            </a:r>
            <a:r>
              <a:rPr lang="en-US" dirty="0"/>
              <a:t> </a:t>
            </a:r>
            <a:r>
              <a:rPr lang="en-US" dirty="0" smtClean="0"/>
              <a:t>didactic;</a:t>
            </a:r>
          </a:p>
          <a:p>
            <a:r>
              <a:rPr lang="en-US" dirty="0" err="1" smtClean="0"/>
              <a:t>mărim</a:t>
            </a:r>
            <a:r>
              <a:rPr lang="en-US" dirty="0" smtClean="0"/>
              <a:t> </a:t>
            </a:r>
            <a:r>
              <a:rPr lang="en-US" dirty="0" err="1"/>
              <a:t>atractivitatea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 smtClean="0"/>
              <a:t>profesie</a:t>
            </a:r>
            <a:r>
              <a:rPr lang="en-US" dirty="0"/>
              <a:t>;</a:t>
            </a:r>
            <a:endParaRPr lang="ro-RO" dirty="0" smtClean="0"/>
          </a:p>
          <a:p>
            <a:r>
              <a:rPr lang="en-US" dirty="0" err="1" smtClean="0"/>
              <a:t>reducem</a:t>
            </a:r>
            <a:r>
              <a:rPr lang="en-US" dirty="0" smtClean="0"/>
              <a:t> </a:t>
            </a:r>
            <a:r>
              <a:rPr lang="en-US" dirty="0" err="1" smtClean="0"/>
              <a:t>stresu</a:t>
            </a:r>
            <a:r>
              <a:rPr lang="ro-RO" dirty="0" smtClean="0"/>
              <a:t>l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en-US" dirty="0" err="1" smtClean="0"/>
              <a:t>creștem</a:t>
            </a:r>
            <a:r>
              <a:rPr lang="en-US" dirty="0" smtClean="0"/>
              <a:t> </a:t>
            </a:r>
            <a:r>
              <a:rPr lang="en-US" dirty="0" err="1"/>
              <a:t>eficiența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r>
              <a:rPr lang="en-US" dirty="0"/>
              <a:t>.</a:t>
            </a:r>
          </a:p>
          <a:p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81650" y="757597"/>
            <a:ext cx="15103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 Narrow" panose="020B0606020202030204" pitchFamily="34" charset="0"/>
              </a:rPr>
              <a:t>Rezultate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endParaRPr lang="ro-RO" sz="2800" dirty="0" smtClean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a</a:t>
            </a:r>
            <a:r>
              <a:rPr lang="ro-RO" sz="2800" dirty="0" smtClean="0">
                <a:latin typeface="Arial Narrow" panose="020B0606020202030204" pitchFamily="34" charset="0"/>
              </a:rPr>
              <a:t>ș</a:t>
            </a:r>
            <a:r>
              <a:rPr lang="en-US" sz="2800" dirty="0" err="1" smtClean="0">
                <a:latin typeface="Arial Narrow" panose="020B0606020202030204" pitchFamily="34" charset="0"/>
              </a:rPr>
              <a:t>teptate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6" y="2715490"/>
            <a:ext cx="10557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/>
              <a:t>	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realizat</a:t>
            </a:r>
            <a:r>
              <a:rPr lang="en-US" dirty="0" smtClean="0"/>
              <a:t> cu </a:t>
            </a:r>
            <a:r>
              <a:rPr lang="en-US" dirty="0" err="1" smtClean="0"/>
              <a:t>sprijinul</a:t>
            </a:r>
            <a:r>
              <a:rPr lang="en-US" dirty="0" smtClean="0"/>
              <a:t> </a:t>
            </a:r>
            <a:r>
              <a:rPr lang="en-US" dirty="0" err="1" smtClean="0"/>
              <a:t>financiar</a:t>
            </a:r>
            <a:r>
              <a:rPr lang="en-US" dirty="0" smtClean="0"/>
              <a:t> al </a:t>
            </a:r>
            <a:r>
              <a:rPr lang="en-US" dirty="0" err="1" smtClean="0"/>
              <a:t>Comisiei</a:t>
            </a:r>
            <a:r>
              <a:rPr lang="en-US" dirty="0" smtClean="0"/>
              <a:t> </a:t>
            </a:r>
            <a:r>
              <a:rPr lang="en-US" dirty="0" err="1" smtClean="0"/>
              <a:t>Europene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cadrul</a:t>
            </a:r>
            <a:r>
              <a:rPr lang="en-US" dirty="0" smtClean="0"/>
              <a:t> </a:t>
            </a:r>
            <a:r>
              <a:rPr lang="en-US" dirty="0" err="1" smtClean="0"/>
              <a:t>Programului</a:t>
            </a:r>
            <a:r>
              <a:rPr lang="en-US" dirty="0" smtClean="0"/>
              <a:t> ERASMUS+, </a:t>
            </a:r>
            <a:r>
              <a:rPr lang="en-US" dirty="0" err="1" smtClean="0"/>
              <a:t>acţiunea</a:t>
            </a:r>
            <a:r>
              <a:rPr lang="en-US" dirty="0" smtClean="0"/>
              <a:t> KA1, </a:t>
            </a:r>
            <a:r>
              <a:rPr lang="en-US" dirty="0" err="1" smtClean="0"/>
              <a:t>proiecte</a:t>
            </a:r>
            <a:r>
              <a:rPr lang="en-US" dirty="0" smtClean="0"/>
              <a:t> de </a:t>
            </a:r>
            <a:r>
              <a:rPr lang="en-US" dirty="0" err="1" smtClean="0"/>
              <a:t>mobilitate</a:t>
            </a:r>
            <a:r>
              <a:rPr lang="en-US" dirty="0" smtClean="0"/>
              <a:t>. </a:t>
            </a:r>
            <a:r>
              <a:rPr lang="en-US" dirty="0" err="1" smtClean="0"/>
              <a:t>Informațiile</a:t>
            </a:r>
            <a:r>
              <a:rPr lang="en-US" dirty="0" smtClean="0"/>
              <a:t> </a:t>
            </a:r>
            <a:r>
              <a:rPr lang="en-US" dirty="0" err="1" smtClean="0"/>
              <a:t>furnizate</a:t>
            </a:r>
            <a:r>
              <a:rPr lang="en-US" dirty="0" smtClean="0"/>
              <a:t> </a:t>
            </a:r>
            <a:r>
              <a:rPr lang="en-US" dirty="0" err="1" smtClean="0"/>
              <a:t>reprezintă</a:t>
            </a:r>
            <a:r>
              <a:rPr lang="en-US" dirty="0" smtClean="0"/>
              <a:t> </a:t>
            </a:r>
            <a:r>
              <a:rPr lang="en-US" dirty="0" err="1" smtClean="0"/>
              <a:t>responsabilitatea</a:t>
            </a:r>
            <a:r>
              <a:rPr lang="en-US" dirty="0" smtClean="0"/>
              <a:t> </a:t>
            </a:r>
            <a:r>
              <a:rPr lang="en-US" dirty="0" err="1" smtClean="0"/>
              <a:t>exclusivă</a:t>
            </a:r>
            <a:r>
              <a:rPr lang="en-US" dirty="0" smtClean="0"/>
              <a:t> a </a:t>
            </a:r>
            <a:r>
              <a:rPr lang="en-US" dirty="0" err="1" smtClean="0"/>
              <a:t>autorului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A.N.P.C.D.E.F.P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Comisia</a:t>
            </a:r>
            <a:r>
              <a:rPr lang="en-US" dirty="0" smtClean="0"/>
              <a:t> </a:t>
            </a:r>
            <a:r>
              <a:rPr lang="en-US" dirty="0" err="1" smtClean="0"/>
              <a:t>Europeană</a:t>
            </a:r>
            <a:r>
              <a:rPr lang="en-US" dirty="0" smtClean="0"/>
              <a:t> nu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responsabile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folosit</a:t>
            </a:r>
            <a:r>
              <a:rPr lang="en-US" dirty="0" smtClean="0"/>
              <a:t> </a:t>
            </a:r>
            <a:r>
              <a:rPr lang="en-US" dirty="0" err="1" smtClean="0"/>
              <a:t>conținutul</a:t>
            </a:r>
            <a:r>
              <a:rPr lang="en-US" dirty="0" smtClean="0"/>
              <a:t> </a:t>
            </a:r>
            <a:r>
              <a:rPr lang="en-US" dirty="0" err="1" smtClean="0"/>
              <a:t>acestor</a:t>
            </a:r>
            <a:r>
              <a:rPr lang="en-US" dirty="0" smtClean="0"/>
              <a:t> </a:t>
            </a:r>
            <a:r>
              <a:rPr lang="en-US" dirty="0" err="1" smtClean="0"/>
              <a:t>informații</a:t>
            </a:r>
            <a:r>
              <a:rPr lang="en-US" dirty="0" smtClean="0"/>
              <a:t>.</a:t>
            </a:r>
            <a:endParaRPr lang="ro-RO" dirty="0" smtClean="0"/>
          </a:p>
          <a:p>
            <a:pPr algn="just"/>
            <a:endParaRPr lang="ro-RO" dirty="0"/>
          </a:p>
          <a:p>
            <a:pPr algn="just"/>
            <a:endParaRPr lang="en-US" dirty="0" smtClean="0"/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Beneficiar</a:t>
            </a:r>
            <a:r>
              <a:rPr lang="en-US" dirty="0" smtClean="0"/>
              <a:t>:</a:t>
            </a:r>
            <a:r>
              <a:rPr lang="ro-RO" dirty="0" smtClean="0"/>
              <a:t> Prof. Denisa-Marinela Toader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99" y="1014593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59" y="2730782"/>
            <a:ext cx="8144134" cy="1373070"/>
          </a:xfrm>
        </p:spPr>
        <p:txBody>
          <a:bodyPr>
            <a:normAutofit/>
          </a:bodyPr>
          <a:lstStyle/>
          <a:p>
            <a:pPr algn="ctr"/>
            <a:r>
              <a:rPr lang="en-US" sz="3100" i="1" dirty="0" smtClean="0">
                <a:latin typeface="Arial Narrow" panose="020B0606020202030204" pitchFamily="34" charset="0"/>
              </a:rPr>
              <a:t>Happy School</a:t>
            </a:r>
            <a:r>
              <a:rPr lang="ro-RO" sz="3100" i="1" dirty="0" smtClean="0">
                <a:latin typeface="Arial Narrow" panose="020B0606020202030204" pitchFamily="34" charset="0"/>
              </a:rPr>
              <a:t>s </a:t>
            </a:r>
            <a:r>
              <a:rPr lang="en-US" sz="3100" i="1" dirty="0" smtClean="0">
                <a:latin typeface="Arial Narrow" panose="020B0606020202030204" pitchFamily="34" charset="0"/>
              </a:rPr>
              <a:t>- Positive Education for Well-Being and Life Skills Development</a:t>
            </a:r>
            <a:r>
              <a:rPr lang="en-US" sz="3200" dirty="0" smtClean="0"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</a:rPr>
            </a:b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927" y="4103852"/>
            <a:ext cx="9042401" cy="23829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</a:rPr>
            </a:br>
            <a:r>
              <a:rPr lang="en-US" sz="3200" dirty="0" smtClean="0"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</a:rPr>
            </a:br>
            <a:r>
              <a:rPr lang="en-US" sz="3200" dirty="0" smtClean="0"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latin typeface="Arial Narrow" panose="020B0606020202030204" pitchFamily="34" charset="0"/>
              </a:rPr>
            </a:br>
            <a:r>
              <a:rPr lang="en-US" sz="2400" dirty="0" err="1" smtClean="0">
                <a:latin typeface="Arial Narrow" panose="020B0606020202030204" pitchFamily="34" charset="0"/>
              </a:rPr>
              <a:t>Furnizor</a:t>
            </a:r>
            <a:r>
              <a:rPr lang="en-US" sz="2400" dirty="0" smtClean="0">
                <a:latin typeface="Arial Narrow" panose="020B0606020202030204" pitchFamily="34" charset="0"/>
              </a:rPr>
              <a:t>: </a:t>
            </a:r>
            <a:r>
              <a:rPr lang="en-US" sz="2400" dirty="0" err="1" smtClean="0">
                <a:latin typeface="Arial Narrow" panose="020B0606020202030204" pitchFamily="34" charset="0"/>
              </a:rPr>
              <a:t>Europass</a:t>
            </a:r>
            <a:r>
              <a:rPr lang="en-US" sz="2400" dirty="0" smtClean="0">
                <a:latin typeface="Arial Narrow" panose="020B0606020202030204" pitchFamily="34" charset="0"/>
              </a:rPr>
              <a:t> Teacher Academy - European Academy of Creativity S.L.</a:t>
            </a:r>
            <a:endParaRPr lang="ro-RO" sz="2400" dirty="0" smtClean="0">
              <a:latin typeface="Arial Narrow" panose="020B0606020202030204" pitchFamily="34" charset="0"/>
            </a:endParaRPr>
          </a:p>
          <a:p>
            <a:r>
              <a:rPr lang="ro-RO" sz="2400" dirty="0" smtClean="0">
                <a:latin typeface="Arial Narrow" panose="020B0606020202030204" pitchFamily="34" charset="0"/>
              </a:rPr>
              <a:t>Formator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  <a:r>
              <a:rPr lang="ro-RO" sz="2400" dirty="0" smtClean="0">
                <a:latin typeface="Arial Narrow" panose="020B0606020202030204" pitchFamily="34" charset="0"/>
              </a:rPr>
              <a:t> Maria del Monte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534136" y="3001819"/>
            <a:ext cx="2436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04-09 </a:t>
            </a:r>
            <a:r>
              <a:rPr lang="en-US" sz="2400" dirty="0" err="1" smtClean="0">
                <a:latin typeface="Arial Narrow" panose="020B0606020202030204" pitchFamily="34" charset="0"/>
              </a:rPr>
              <a:t>iulie</a:t>
            </a:r>
            <a:r>
              <a:rPr lang="en-US" sz="2400" dirty="0" smtClean="0">
                <a:latin typeface="Arial Narrow" panose="020B0606020202030204" pitchFamily="34" charset="0"/>
              </a:rPr>
              <a:t> 2022, </a:t>
            </a:r>
            <a:endParaRPr lang="ro-RO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Barcelona, </a:t>
            </a:r>
            <a:r>
              <a:rPr lang="en-US" sz="2400" dirty="0" err="1" smtClean="0">
                <a:latin typeface="Arial Narrow" panose="020B0606020202030204" pitchFamily="34" charset="0"/>
              </a:rPr>
              <a:t>Spania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482" y="41932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dirty="0">
                <a:latin typeface="Arial Narrow" panose="020B0606020202030204" pitchFamily="34" charset="0"/>
              </a:rPr>
              <a:t>(</a:t>
            </a:r>
            <a:r>
              <a:rPr lang="ro-RO" i="1" dirty="0" smtClean="0">
                <a:latin typeface="Arial Narrow" panose="020B0606020202030204" pitchFamily="34" charset="0"/>
              </a:rPr>
              <a:t>Școli fericite- </a:t>
            </a:r>
            <a:r>
              <a:rPr lang="ro-RO" i="1" dirty="0">
                <a:latin typeface="Arial Narrow" panose="020B0606020202030204" pitchFamily="34" charset="0"/>
              </a:rPr>
              <a:t>Educație pozitivă pentru </a:t>
            </a:r>
            <a:r>
              <a:rPr lang="ro-RO" i="1" dirty="0" smtClean="0">
                <a:latin typeface="Arial Narrow" panose="020B0606020202030204" pitchFamily="34" charset="0"/>
              </a:rPr>
              <a:t>starea </a:t>
            </a:r>
            <a:r>
              <a:rPr lang="ro-RO" i="1" dirty="0">
                <a:latin typeface="Arial Narrow" panose="020B0606020202030204" pitchFamily="34" charset="0"/>
              </a:rPr>
              <a:t>de bine și dezvoltarea </a:t>
            </a:r>
            <a:r>
              <a:rPr lang="ro-RO" i="1" dirty="0" smtClean="0">
                <a:latin typeface="Arial Narrow" panose="020B0606020202030204" pitchFamily="34" charset="0"/>
              </a:rPr>
              <a:t>abilităților </a:t>
            </a:r>
            <a:r>
              <a:rPr lang="ro-RO" i="1" dirty="0">
                <a:latin typeface="Arial Narrow" panose="020B0606020202030204" pitchFamily="34" charset="0"/>
              </a:rPr>
              <a:t>de viață</a:t>
            </a:r>
            <a:r>
              <a:rPr lang="ro-RO" dirty="0">
                <a:latin typeface="Arial Narrow" panose="020B0606020202030204" pitchFamily="34" charset="0"/>
              </a:rPr>
              <a:t>)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9" y="347801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Obiectiv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2903" y="3537601"/>
            <a:ext cx="9613861" cy="35993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/>
              <a:t>competențelor</a:t>
            </a:r>
            <a:r>
              <a:rPr lang="en-US" dirty="0"/>
              <a:t>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managementului</a:t>
            </a:r>
            <a:r>
              <a:rPr lang="en-US" dirty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institu</a:t>
            </a:r>
            <a:r>
              <a:rPr lang="ro-RO" dirty="0" smtClean="0"/>
              <a:t>ție</a:t>
            </a:r>
            <a:r>
              <a:rPr lang="en-US" dirty="0" smtClean="0"/>
              <a:t> </a:t>
            </a:r>
            <a:r>
              <a:rPr lang="ro-RO" dirty="0" smtClean="0"/>
              <a:t>și la nivelul clasei de elevi (decizional, informațional, metodologic)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/>
              <a:t>al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ro-RO" dirty="0" smtClean="0"/>
              <a:t> prin transparență, creșterea capacității instituționale, eficientizare, în scopul creșterii calității în educație.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half" idx="4294967295"/>
          </p:nvPr>
        </p:nvSpPr>
        <p:spPr>
          <a:xfrm>
            <a:off x="2915544" y="2299854"/>
            <a:ext cx="5697595" cy="359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Conform </a:t>
            </a:r>
            <a:r>
              <a:rPr lang="en-US" dirty="0" err="1"/>
              <a:t>formularului</a:t>
            </a:r>
            <a:r>
              <a:rPr lang="en-US" dirty="0"/>
              <a:t> de </a:t>
            </a:r>
            <a:r>
              <a:rPr lang="en-US" dirty="0" err="1"/>
              <a:t>candidatură</a:t>
            </a:r>
            <a:r>
              <a:rPr lang="en-US" dirty="0"/>
              <a:t>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121" y="873036"/>
            <a:ext cx="841321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0" y="323274"/>
            <a:ext cx="11258113" cy="6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/>
            </a:r>
            <a:br>
              <a:rPr lang="ro-RO" dirty="0" smtClean="0"/>
            </a:br>
            <a:r>
              <a:rPr lang="en-US" sz="4000" dirty="0" err="1" smtClean="0">
                <a:latin typeface="Arial Narrow" panose="020B0606020202030204" pitchFamily="34" charset="0"/>
              </a:rPr>
              <a:t>Direc</a:t>
            </a:r>
            <a:r>
              <a:rPr lang="ro-RO" sz="4000" dirty="0" smtClean="0">
                <a:latin typeface="Arial Narrow" panose="020B0606020202030204" pitchFamily="34" charset="0"/>
              </a:rPr>
              <a:t>ții de lucru</a:t>
            </a:r>
            <a:r>
              <a:rPr lang="en-US" sz="4000" dirty="0">
                <a:latin typeface="Arial Narrow" panose="020B0606020202030204" pitchFamily="34" charset="0"/>
              </a:rPr>
              <a:t/>
            </a:r>
            <a:br>
              <a:rPr lang="en-US" sz="4000" dirty="0">
                <a:latin typeface="Arial Narrow" panose="020B0606020202030204" pitchFamily="34" charset="0"/>
              </a:rPr>
            </a:b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managementul</a:t>
            </a:r>
            <a:r>
              <a:rPr lang="en-US" dirty="0" smtClean="0"/>
              <a:t> </a:t>
            </a:r>
            <a:r>
              <a:rPr lang="en-US" dirty="0" err="1"/>
              <a:t>clasei</a:t>
            </a:r>
            <a:r>
              <a:rPr lang="en-US" dirty="0"/>
              <a:t> de </a:t>
            </a:r>
            <a:r>
              <a:rPr lang="en-US" dirty="0" err="1"/>
              <a:t>elevi</a:t>
            </a:r>
            <a:r>
              <a:rPr lang="en-US" dirty="0"/>
              <a:t>, </a:t>
            </a:r>
            <a:r>
              <a:rPr lang="en-US" dirty="0" err="1" smtClean="0"/>
              <a:t>pri</a:t>
            </a:r>
            <a:r>
              <a:rPr lang="ro-RO" dirty="0" smtClean="0"/>
              <a:t>n </a:t>
            </a:r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inovatoare</a:t>
            </a:r>
            <a:r>
              <a:rPr lang="en-US" dirty="0"/>
              <a:t> </a:t>
            </a:r>
            <a:r>
              <a:rPr lang="en-US" dirty="0" err="1"/>
              <a:t>privitoare</a:t>
            </a:r>
            <a:r>
              <a:rPr lang="en-US" dirty="0"/>
              <a:t> la </a:t>
            </a:r>
            <a:r>
              <a:rPr lang="en-US" dirty="0" err="1"/>
              <a:t>educația</a:t>
            </a:r>
            <a:r>
              <a:rPr lang="en-US" dirty="0"/>
              <a:t> </a:t>
            </a:r>
            <a:r>
              <a:rPr lang="en-US" dirty="0" err="1"/>
              <a:t>pozitivă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la </a:t>
            </a:r>
            <a:r>
              <a:rPr lang="en-US" dirty="0" err="1"/>
              <a:t>clasă</a:t>
            </a:r>
            <a:r>
              <a:rPr lang="en-US" dirty="0"/>
              <a:t> cu </a:t>
            </a:r>
            <a:r>
              <a:rPr lang="en-US" dirty="0" err="1"/>
              <a:t>elevii</a:t>
            </a:r>
            <a:r>
              <a:rPr lang="en-US" dirty="0"/>
              <a:t> din </a:t>
            </a:r>
            <a:r>
              <a:rPr lang="en-US" dirty="0" err="1"/>
              <a:t>învățământul</a:t>
            </a:r>
            <a:r>
              <a:rPr lang="en-US" dirty="0"/>
              <a:t> </a:t>
            </a:r>
            <a:r>
              <a:rPr lang="en-US" dirty="0" err="1"/>
              <a:t>preuniversitar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stimularea</a:t>
            </a:r>
            <a:r>
              <a:rPr lang="en-US" dirty="0"/>
              <a:t>,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abilităților</a:t>
            </a:r>
            <a:r>
              <a:rPr lang="en-US" dirty="0"/>
              <a:t>, </a:t>
            </a:r>
            <a:r>
              <a:rPr lang="en-US" dirty="0" err="1"/>
              <a:t>motivarea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învățare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întregii</a:t>
            </a:r>
            <a:r>
              <a:rPr lang="en-US" dirty="0"/>
              <a:t> </a:t>
            </a:r>
            <a:r>
              <a:rPr lang="en-US" dirty="0" err="1"/>
              <a:t>școli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aprofundarea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noțiunilor</a:t>
            </a:r>
            <a:r>
              <a:rPr lang="en-US" dirty="0"/>
              <a:t> </a:t>
            </a:r>
            <a:r>
              <a:rPr lang="en-US" dirty="0" err="1"/>
              <a:t>teoretice</a:t>
            </a:r>
            <a:r>
              <a:rPr lang="en-US" dirty="0"/>
              <a:t> </a:t>
            </a:r>
            <a:r>
              <a:rPr lang="en-US" dirty="0" err="1"/>
              <a:t>privitoare</a:t>
            </a:r>
            <a:r>
              <a:rPr lang="en-US" dirty="0"/>
              <a:t> la “well-being” </a:t>
            </a:r>
            <a:r>
              <a:rPr lang="en-US" dirty="0" err="1"/>
              <a:t>și</a:t>
            </a:r>
            <a:r>
              <a:rPr lang="en-US" dirty="0"/>
              <a:t> la </a:t>
            </a:r>
            <a:r>
              <a:rPr lang="en-US" dirty="0" err="1"/>
              <a:t>modul</a:t>
            </a:r>
            <a:r>
              <a:rPr lang="en-US" dirty="0"/>
              <a:t> cum </a:t>
            </a:r>
            <a:r>
              <a:rPr lang="en-US" dirty="0" err="1"/>
              <a:t>acestea</a:t>
            </a:r>
            <a:r>
              <a:rPr lang="en-US" dirty="0"/>
              <a:t> pot fi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instituție</a:t>
            </a:r>
            <a:r>
              <a:rPr lang="en-US" dirty="0"/>
              <a:t> de </a:t>
            </a:r>
            <a:r>
              <a:rPr lang="en-US" dirty="0" err="1"/>
              <a:t>învățământ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creșterii</a:t>
            </a:r>
            <a:r>
              <a:rPr lang="en-US" dirty="0"/>
              <a:t> </a:t>
            </a:r>
            <a:r>
              <a:rPr lang="en-US" dirty="0" err="1"/>
              <a:t>eficienței</a:t>
            </a:r>
            <a:r>
              <a:rPr lang="en-US" dirty="0"/>
              <a:t> </a:t>
            </a:r>
            <a:r>
              <a:rPr lang="en-US" dirty="0" err="1"/>
              <a:t>predării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îmbunătățirii</a:t>
            </a:r>
            <a:r>
              <a:rPr lang="en-US" dirty="0"/>
              <a:t> </a:t>
            </a:r>
            <a:r>
              <a:rPr lang="en-US" dirty="0" err="1"/>
              <a:t>relației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cadrele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celei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cadrele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elevi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275" y="-381000"/>
            <a:ext cx="135445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psychology (</a:t>
            </a:r>
            <a:r>
              <a:rPr lang="en-US" dirty="0" err="1" smtClean="0"/>
              <a:t>psihologie</a:t>
            </a:r>
            <a:r>
              <a:rPr lang="en-US" dirty="0" smtClean="0"/>
              <a:t> </a:t>
            </a:r>
            <a:r>
              <a:rPr lang="en-US" dirty="0" err="1" smtClean="0"/>
              <a:t>pozitiv</a:t>
            </a:r>
            <a:r>
              <a:rPr lang="ro-RO" dirty="0" smtClean="0"/>
              <a:t>ă)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0320" y="2475419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studiul</a:t>
            </a:r>
            <a:r>
              <a:rPr lang="en-US" dirty="0" smtClean="0"/>
              <a:t> </a:t>
            </a:r>
            <a:r>
              <a:rPr lang="en-US" dirty="0" err="1"/>
              <a:t>științific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face ca </a:t>
            </a:r>
            <a:r>
              <a:rPr lang="en-US" dirty="0" err="1"/>
              <a:t>viața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merite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trăită</a:t>
            </a:r>
            <a:r>
              <a:rPr lang="en-US" dirty="0"/>
              <a:t>, </a:t>
            </a:r>
            <a:r>
              <a:rPr lang="en-US" dirty="0" err="1"/>
              <a:t>concentrându</a:t>
            </a:r>
            <a:r>
              <a:rPr lang="en-US" dirty="0"/>
              <a:t>-se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bunăstarea</a:t>
            </a:r>
            <a:r>
              <a:rPr lang="en-US" dirty="0"/>
              <a:t> </a:t>
            </a:r>
            <a:r>
              <a:rPr lang="en-US" dirty="0" err="1"/>
              <a:t>individuală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 smtClean="0"/>
              <a:t>societății</a:t>
            </a:r>
            <a:r>
              <a:rPr lang="ro-RO" dirty="0" smtClean="0"/>
              <a:t>.</a:t>
            </a:r>
          </a:p>
          <a:p>
            <a:endParaRPr lang="ro-RO" dirty="0" smtClean="0"/>
          </a:p>
          <a:p>
            <a:endParaRPr lang="ro-RO" dirty="0" smtClean="0"/>
          </a:p>
          <a:p>
            <a:pPr marL="0" indent="0" algn="ctr">
              <a:buNone/>
            </a:pPr>
            <a:r>
              <a:rPr lang="ro-RO" dirty="0">
                <a:hlinkClick r:id="rId2"/>
              </a:rPr>
              <a:t>https://</a:t>
            </a:r>
            <a:r>
              <a:rPr lang="ro-RO" dirty="0" smtClean="0">
                <a:hlinkClick r:id="rId2"/>
              </a:rPr>
              <a:t>www.youtube.com/watch?v=1qJvS8v0TTI</a:t>
            </a:r>
            <a:endParaRPr lang="ro-RO" dirty="0" smtClean="0"/>
          </a:p>
          <a:p>
            <a:pPr marL="0" indent="0" algn="ctr">
              <a:buNone/>
            </a:pPr>
            <a:r>
              <a:rPr lang="ro-RO" dirty="0" smtClean="0"/>
              <a:t>(</a:t>
            </a:r>
            <a:r>
              <a:rPr lang="ro-RO" dirty="0"/>
              <a:t>Martin </a:t>
            </a:r>
            <a:r>
              <a:rPr lang="ro-RO" dirty="0" smtClean="0"/>
              <a:t>Seligman)</a:t>
            </a:r>
            <a:endParaRPr lang="ro-RO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62" y="620030"/>
            <a:ext cx="1780186" cy="134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819" y="2475419"/>
            <a:ext cx="1774825" cy="2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38" y="3778103"/>
            <a:ext cx="1653308" cy="26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68275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PERMA </a:t>
            </a:r>
            <a:r>
              <a:rPr lang="en-US" dirty="0"/>
              <a:t>model of Well-Being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91" y="2632437"/>
            <a:ext cx="7324435" cy="36622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15313" y="753228"/>
            <a:ext cx="14766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Arial Narrow" panose="020B0606020202030204" pitchFamily="34" charset="0"/>
              </a:rPr>
              <a:t>Noțiuni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 Narrow" panose="020B0606020202030204" pitchFamily="34" charset="0"/>
              </a:rPr>
              <a:t>teoretice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209</TotalTime>
  <Words>424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Trebuchet MS</vt:lpstr>
      <vt:lpstr>Wingdings</vt:lpstr>
      <vt:lpstr>Berlin</vt:lpstr>
      <vt:lpstr>  Proiect Erasmus+, Educație Școlară,  2021-1-RO01-KA121-SCH-000008581           Mobilități pentru profesori                                    2021 - 2022     </vt:lpstr>
      <vt:lpstr>Happy Schools - Positive Education for Well-Being and Life Skills Development </vt:lpstr>
      <vt:lpstr>Obiectiv</vt:lpstr>
      <vt:lpstr>PowerPoint Presentation</vt:lpstr>
      <vt:lpstr> Direcții de lucru </vt:lpstr>
      <vt:lpstr>PowerPoint Presentation</vt:lpstr>
      <vt:lpstr>Positive psychology (psihologie pozitivă)</vt:lpstr>
      <vt:lpstr>PowerPoint Presentation</vt:lpstr>
      <vt:lpstr> PERMA model of Well-Being </vt:lpstr>
      <vt:lpstr>Plutchik’s Wheel of Emotions</vt:lpstr>
      <vt:lpstr>Ikigai Model (exercițiu introspectiv)</vt:lpstr>
      <vt:lpstr>PowerPoint Presentation</vt:lpstr>
      <vt:lpstr>Teachers are the real influencers! (Maria del Monte)</vt:lpstr>
      <vt:lpstr>Cunoaște-ți punctele forte! </vt:lpstr>
      <vt:lpstr>7 strategii pentru o stare de bine constantă</vt:lpstr>
      <vt:lpstr> Promovând starea de bine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Marius Popescu</dc:creator>
  <cp:lastModifiedBy>mihaela</cp:lastModifiedBy>
  <cp:revision>22</cp:revision>
  <dcterms:created xsi:type="dcterms:W3CDTF">2022-09-22T15:40:18Z</dcterms:created>
  <dcterms:modified xsi:type="dcterms:W3CDTF">2023-11-16T07:46:57Z</dcterms:modified>
</cp:coreProperties>
</file>